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váth Mónika Magdolna" initials="HMM" lastIdx="1" clrIdx="0">
    <p:extLst>
      <p:ext uri="{19B8F6BF-5375-455C-9EA6-DF929625EA0E}">
        <p15:presenceInfo xmlns:p15="http://schemas.microsoft.com/office/powerpoint/2012/main" userId="S-1-5-21-4138107787-1456754775-1411940161-5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2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04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8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21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81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37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76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604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77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34650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966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4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07F0-AF27-4123-81E6-7B68AAD089C7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2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87525"/>
            <a:ext cx="7772400" cy="1470025"/>
          </a:xfrm>
        </p:spPr>
        <p:txBody>
          <a:bodyPr/>
          <a:lstStyle/>
          <a:p>
            <a:pPr algn="ctr"/>
            <a:r>
              <a:rPr lang="hu-HU" b="1" dirty="0"/>
              <a:t>Közbeszerzési Szakmai Napok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3222878"/>
            <a:ext cx="6400800" cy="222234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u-HU" sz="2900" b="1" i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A hirdetmények a gyakorlatban – a leggyakoribb problémák a hirdetmények kitöltése és ellenőrzése szempontjából</a:t>
            </a:r>
          </a:p>
          <a:p>
            <a:pPr algn="ctr"/>
            <a:endParaRPr lang="hu-HU" sz="29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hu-HU" sz="29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hu-HU" sz="29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A hirdetményellenőrzés egyes kérdései</a:t>
            </a:r>
          </a:p>
          <a:p>
            <a:pPr algn="ctr"/>
            <a:r>
              <a:rPr lang="hu-HU" sz="29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dr. Berethalmi András</a:t>
            </a:r>
          </a:p>
          <a:p>
            <a:pPr algn="ctr"/>
            <a:r>
              <a:rPr lang="hu-HU" sz="29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Közbeszerzési Hatóság</a:t>
            </a:r>
          </a:p>
          <a:p>
            <a:pPr algn="ctr"/>
            <a:r>
              <a:rPr lang="hu-HU" sz="29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2019. május 3.</a:t>
            </a:r>
          </a:p>
          <a:p>
            <a:pPr algn="ctr"/>
            <a:endParaRPr lang="hu-HU" sz="2900" dirty="0">
              <a:latin typeface="+mj-lt"/>
            </a:endParaRPr>
          </a:p>
          <a:p>
            <a:pPr algn="ctr"/>
            <a:endParaRPr lang="hu-HU" sz="20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hirdetményellenőrzés egyes kérdései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200" b="1" baseline="30000" dirty="0">
                <a:solidFill>
                  <a:srgbClr val="93C44F"/>
                </a:solidFill>
                <a:latin typeface="+mj-lt"/>
                <a:ea typeface="Book Antiqua" charset="0"/>
                <a:cs typeface="Book Antiqua" charset="0"/>
              </a:rPr>
              <a:t>1. JOGALAP ELLENŐRZÉSE HIRDETMÉNYEK ESETÉBEN</a:t>
            </a:r>
          </a:p>
          <a:p>
            <a:pPr>
              <a:lnSpc>
                <a:spcPts val="1800"/>
              </a:lnSpc>
              <a:buAutoNum type="alphaLcParenR"/>
            </a:pPr>
            <a:r>
              <a:rPr lang="hu-HU" sz="1500" u="sng" dirty="0">
                <a:latin typeface="+mj-lt"/>
              </a:rPr>
              <a:t>Eljárást megindító felhívások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gyorsított eljárások (kivételesen indokolt, sürgős esetben)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a Kbt. 3. melléklete szerinti eljárások (eljárás / hirdetmény megfelelősége)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koncesszió: hasznosításhoz kapcsolódó működési kockázat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b)   </a:t>
            </a:r>
            <a:r>
              <a:rPr lang="hu-HU" sz="1500" u="sng" dirty="0">
                <a:latin typeface="+mj-lt"/>
              </a:rPr>
              <a:t>Korrigendumok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módosítás nem eredményezhet olyan jelentőségű módosítást, amely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alapvetően befolyásolhatta volna a gazdasági szereplők eljárásban való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részvételére vonatkozó döntését</a:t>
            </a:r>
          </a:p>
          <a:p>
            <a:pPr>
              <a:lnSpc>
                <a:spcPts val="1800"/>
              </a:lnSpc>
              <a:buAutoNum type="alphaLcParenR" startAt="3"/>
            </a:pPr>
            <a:r>
              <a:rPr lang="hu-HU" sz="1500" u="sng" dirty="0">
                <a:latin typeface="+mj-lt"/>
              </a:rPr>
              <a:t>Eljárás eredményéről szóló tájékoztatók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a Kbt. 114. § (8) bekezdést ajánlatkérő alkalmazta-e</a:t>
            </a:r>
          </a:p>
          <a:p>
            <a:pPr>
              <a:lnSpc>
                <a:spcPts val="1800"/>
              </a:lnSpc>
              <a:buAutoNum type="alphaLcParenR" startAt="4"/>
            </a:pPr>
            <a:r>
              <a:rPr lang="hu-HU" sz="1500" u="sng" dirty="0">
                <a:latin typeface="+mj-lt"/>
              </a:rPr>
              <a:t>Szerződés módosításáról szóló tájékoztatók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1500" dirty="0">
                <a:latin typeface="+mj-lt"/>
              </a:rPr>
              <a:t>	- a Kbt. 141. §-</a:t>
            </a:r>
            <a:r>
              <a:rPr lang="hu-HU" sz="1500" dirty="0" err="1">
                <a:latin typeface="+mj-lt"/>
              </a:rPr>
              <a:t>nak</a:t>
            </a:r>
            <a:r>
              <a:rPr lang="hu-HU" sz="1500" dirty="0">
                <a:latin typeface="+mj-lt"/>
              </a:rPr>
              <a:t> való megfelelőség vizsgálata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466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hirdetményellenőrzés egyes kérdései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4400" b="1" baseline="30000" dirty="0">
                <a:solidFill>
                  <a:srgbClr val="93C44F"/>
                </a:solidFill>
                <a:latin typeface="+mj-lt"/>
                <a:ea typeface="Book Antiqua" charset="0"/>
                <a:cs typeface="Book Antiqua" charset="0"/>
              </a:rPr>
              <a:t>2. JOGSZERŰSÉG ELLENŐRZÉSE HIRDETMÉNYEK ESETÉBEN </a:t>
            </a:r>
          </a:p>
          <a:p>
            <a:pPr marL="0" indent="0">
              <a:buNone/>
            </a:pPr>
            <a:r>
              <a:rPr lang="hu-HU" sz="6000" dirty="0">
                <a:latin typeface="+mj-lt"/>
              </a:rPr>
              <a:t>a) 	</a:t>
            </a:r>
            <a:r>
              <a:rPr lang="hu-HU" sz="6000" u="sng" dirty="0">
                <a:latin typeface="+mj-lt"/>
              </a:rPr>
              <a:t>Eljárást megindító felhívások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a beszerzés tárgya és mennyisége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CPV-kód összhangja a tárggyal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közbeszerzés mennyisége és opcionális része nem teljes körű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„bújtatott” szerződések, mesterséges egyesítés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értékelési szempontok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nem lehetnek szubjektívek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abszolút értékelés nem javasolt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ár szempont költség elemként alkalmazva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alkalmasság előírása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normatív alkalmasság,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szerződések száma, típusa,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közbeszerzés tárgyán való túlterjeszkedés, vagy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a tárgyhoz való indokolatlan szűkítés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	-- szakemberek szűk körű meghatározása</a:t>
            </a:r>
          </a:p>
        </p:txBody>
      </p:sp>
    </p:spTree>
    <p:extLst>
      <p:ext uri="{BB962C8B-B14F-4D97-AF65-F5344CB8AC3E}">
        <p14:creationId xmlns:p14="http://schemas.microsoft.com/office/powerpoint/2010/main" val="251770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hirdetményellenőrzés egyes kérdései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4400" b="1" i="1" baseline="30000" dirty="0">
                <a:solidFill>
                  <a:srgbClr val="93C44F"/>
                </a:solidFill>
                <a:latin typeface="+mj-lt"/>
                <a:ea typeface="Book Antiqua" charset="0"/>
                <a:cs typeface="Book Antiqua" charset="0"/>
              </a:rPr>
              <a:t>2. JOGSZERŰSÉG ELLENŐRZÉSE HIRDETMÉNYEK ESETÉBEN</a:t>
            </a:r>
            <a:r>
              <a:rPr lang="hu-HU" sz="14400" b="1" baseline="30000" dirty="0">
                <a:solidFill>
                  <a:srgbClr val="93C44F"/>
                </a:solidFill>
                <a:latin typeface="+mj-lt"/>
                <a:ea typeface="Book Antiqua" charset="0"/>
                <a:cs typeface="Book Antiqua" charset="0"/>
              </a:rPr>
              <a:t> </a:t>
            </a:r>
          </a:p>
          <a:p>
            <a:pPr marL="0" indent="0">
              <a:buNone/>
            </a:pPr>
            <a:r>
              <a:rPr lang="hu-HU" sz="6000" dirty="0">
                <a:latin typeface="+mj-lt"/>
              </a:rPr>
              <a:t>b) 	</a:t>
            </a:r>
            <a:r>
              <a:rPr lang="hu-HU" sz="6000" u="sng" dirty="0">
                <a:latin typeface="+mj-lt"/>
              </a:rPr>
              <a:t> Korrigendumok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a hirdetmény feladása az ajánlattételi határidő lejárta előtt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EKR üzemzavar miatti határidőhosszabbítás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új határidő: TED-en történő várható közzétételt figyelembe véve</a:t>
            </a:r>
          </a:p>
          <a:p>
            <a:pPr marL="0" indent="0">
              <a:lnSpc>
                <a:spcPts val="1800"/>
              </a:lnSpc>
              <a:buNone/>
            </a:pPr>
            <a:endParaRPr lang="hu-HU" sz="6000" dirty="0">
              <a:latin typeface="+mj-lt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c) 	</a:t>
            </a:r>
            <a:r>
              <a:rPr lang="hu-HU" sz="6000" u="sng" dirty="0">
                <a:latin typeface="+mj-lt"/>
              </a:rPr>
              <a:t>Eljárás eredményéről szóló tájékoztatók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szerződéskötést követő 10 munkanapon belül került megküldésre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indokolatlan eredménytelenség</a:t>
            </a:r>
          </a:p>
          <a:p>
            <a:pPr marL="0" indent="0">
              <a:lnSpc>
                <a:spcPts val="1800"/>
              </a:lnSpc>
              <a:buNone/>
            </a:pPr>
            <a:endParaRPr lang="hu-HU" sz="6000" dirty="0">
              <a:latin typeface="+mj-lt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d) 	</a:t>
            </a:r>
            <a:r>
              <a:rPr lang="hu-HU" sz="6000" u="sng" dirty="0">
                <a:latin typeface="+mj-lt"/>
              </a:rPr>
              <a:t>Szerződés módosításáról szóló tájékoztatók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szerződéskötést követő 15 munkanapon belül került megküldésre</a:t>
            </a:r>
          </a:p>
          <a:p>
            <a:pPr marL="0" indent="0">
              <a:lnSpc>
                <a:spcPts val="1800"/>
              </a:lnSpc>
              <a:buNone/>
            </a:pPr>
            <a:r>
              <a:rPr lang="hu-HU" sz="6000" dirty="0">
                <a:latin typeface="+mj-lt"/>
              </a:rPr>
              <a:t>	- az eljárás eredményéről szóló tájékoztató adataitól eltérő adatok</a:t>
            </a:r>
          </a:p>
        </p:txBody>
      </p:sp>
    </p:spTree>
    <p:extLst>
      <p:ext uri="{BB962C8B-B14F-4D97-AF65-F5344CB8AC3E}">
        <p14:creationId xmlns:p14="http://schemas.microsoft.com/office/powerpoint/2010/main" val="373766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hirdetményellenőrzés egyes kérdései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852935"/>
            <a:ext cx="8229600" cy="21602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3600" b="1" dirty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hu-HU" sz="40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Köszönöm megtisztelő figyelmüket!</a:t>
            </a:r>
            <a:endParaRPr lang="en-US" sz="40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hu-HU" sz="3600" b="1" baseline="30000" dirty="0">
              <a:solidFill>
                <a:srgbClr val="93C44F"/>
              </a:solidFill>
              <a:latin typeface="Book Antiqua" panose="02040602050305030304" pitchFamily="18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31936"/>
      </p:ext>
    </p:extLst>
  </p:cSld>
  <p:clrMapOvr>
    <a:masterClrMapping/>
  </p:clrMapOvr>
</p:sld>
</file>

<file path=ppt/theme/theme1.xml><?xml version="1.0" encoding="utf-8"?>
<a:theme xmlns:a="http://schemas.openxmlformats.org/drawingml/2006/main" name="nke_kozponti_prezi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NKE_prezentacio_alap minta</Template>
  <TotalTime>32</TotalTime>
  <Words>77</Words>
  <Application>Microsoft Office PowerPoint</Application>
  <PresentationFormat>Diavetítés a képernyőre (4:3 oldalarány)</PresentationFormat>
  <Paragraphs>59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Optima HU Bd</vt:lpstr>
      <vt:lpstr>Optima HU Rg</vt:lpstr>
      <vt:lpstr>nke_kozponti_prezi_template_final</vt:lpstr>
      <vt:lpstr>Egyéni tervezés</vt:lpstr>
      <vt:lpstr>Közbeszerzési Szakmai Napok </vt:lpstr>
      <vt:lpstr>A hirdetményellenőrzés egyes kérdései</vt:lpstr>
      <vt:lpstr>A hirdetményellenőrzés egyes kérdései</vt:lpstr>
      <vt:lpstr>A hirdetményellenőrzés egyes kérdései</vt:lpstr>
      <vt:lpstr>A hirdetményellenőrzés egyes kérdései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Horváth Mónika Magdolna</dc:creator>
  <cp:lastModifiedBy>Berethalmi András</cp:lastModifiedBy>
  <cp:revision>8</cp:revision>
  <dcterms:created xsi:type="dcterms:W3CDTF">2018-09-06T12:19:47Z</dcterms:created>
  <dcterms:modified xsi:type="dcterms:W3CDTF">2019-05-02T12:17:27Z</dcterms:modified>
</cp:coreProperties>
</file>