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rváth Mónika Magdolna" initials="HMM" lastIdx="1" clrIdx="0">
    <p:extLst>
      <p:ext uri="{19B8F6BF-5375-455C-9EA6-DF929625EA0E}">
        <p15:presenceInfo xmlns:p15="http://schemas.microsoft.com/office/powerpoint/2012/main" userId="S-1-5-21-4138107787-1456754775-1411940161-57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hu-HU" dirty="0"/>
          </a:p>
        </p:txBody>
      </p:sp>
      <p:pic>
        <p:nvPicPr>
          <p:cNvPr id="1026" name="Picture 2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10" t="16325" b="30439"/>
          <a:stretch/>
        </p:blipFill>
        <p:spPr bwMode="auto">
          <a:xfrm>
            <a:off x="611560" y="233735"/>
            <a:ext cx="1440160" cy="725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6610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pic>
        <p:nvPicPr>
          <p:cNvPr id="5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772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2019.05.02.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7221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2019.05.02.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3048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2019.05.02.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981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2019.05.02.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8211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2019.05.02.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28134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2019.05.02.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337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2019.05.02.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07664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2019.05.02.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86045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2019.05.02.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4773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8346509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2019.05.02.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89669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2019.05.02.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941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pic>
        <p:nvPicPr>
          <p:cNvPr id="4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4485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pic>
        <p:nvPicPr>
          <p:cNvPr id="4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6637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pic>
        <p:nvPicPr>
          <p:cNvPr id="5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744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303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303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pic>
        <p:nvPicPr>
          <p:cNvPr id="7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501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pic>
        <p:nvPicPr>
          <p:cNvPr id="3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2376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2112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pic>
        <p:nvPicPr>
          <p:cNvPr id="5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893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S:\NKE_SIRH_KSI\Social_Media\Koncepcio_prezi\NKE_emblema_fekete_CMYK.png"/>
          <p:cNvPicPr>
            <a:picLocks noChangeAspect="1" noChangeArrowheads="1"/>
          </p:cNvPicPr>
          <p:nvPr/>
        </p:nvPicPr>
        <p:blipFill rotWithShape="1">
          <a:blip r:embed="rId12" cstate="screen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456589" y="2130641"/>
            <a:ext cx="4687411" cy="472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917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grpSp>
        <p:nvGrpSpPr>
          <p:cNvPr id="15" name="Csoportba foglalás 14"/>
          <p:cNvGrpSpPr/>
          <p:nvPr/>
        </p:nvGrpSpPr>
        <p:grpSpPr>
          <a:xfrm>
            <a:off x="201414" y="0"/>
            <a:ext cx="248374" cy="6858001"/>
            <a:chOff x="107505" y="0"/>
            <a:chExt cx="248374" cy="6858001"/>
          </a:xfrm>
        </p:grpSpPr>
        <p:pic>
          <p:nvPicPr>
            <p:cNvPr id="11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 rotWithShape="1"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07505" y="4594569"/>
              <a:ext cx="248374" cy="22634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 rotWithShape="1"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07505" y="0"/>
              <a:ext cx="248374" cy="20287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5" y="2002937"/>
              <a:ext cx="248374" cy="25916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2140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CEA60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007F0-AF27-4123-81E6-7B68AAD089C7}" type="datetimeFigureOut">
              <a:rPr lang="hu-HU" smtClean="0"/>
              <a:t>2019.05.02.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421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787525"/>
            <a:ext cx="7772400" cy="1470025"/>
          </a:xfrm>
        </p:spPr>
        <p:txBody>
          <a:bodyPr/>
          <a:lstStyle/>
          <a:p>
            <a:pPr algn="ctr"/>
            <a:r>
              <a:rPr lang="hu-HU" b="1" dirty="0"/>
              <a:t>Közbeszerzési Szakmai Napok 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75656" y="3222878"/>
            <a:ext cx="6400800" cy="2222346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hu-HU" sz="2900" b="1" i="1" dirty="0">
                <a:solidFill>
                  <a:srgbClr val="CEA60D"/>
                </a:solidFill>
                <a:latin typeface="+mj-lt"/>
                <a:ea typeface="+mj-ea"/>
                <a:cs typeface="+mj-cs"/>
              </a:rPr>
              <a:t>A hirdetmények a gyakorlatban – a leggyakoribb problémák a hirdetmények kitöltése és ellenőrzése szempontjából</a:t>
            </a:r>
          </a:p>
          <a:p>
            <a:pPr algn="ctr"/>
            <a:endParaRPr lang="hu-HU" sz="2900" b="1" dirty="0">
              <a:solidFill>
                <a:srgbClr val="CEA60D"/>
              </a:solidFill>
              <a:latin typeface="+mj-lt"/>
              <a:ea typeface="+mj-ea"/>
              <a:cs typeface="+mj-cs"/>
            </a:endParaRPr>
          </a:p>
          <a:p>
            <a:pPr algn="ctr"/>
            <a:endParaRPr lang="hu-HU" sz="2900" b="1" dirty="0">
              <a:solidFill>
                <a:srgbClr val="CEA60D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hu-HU" sz="2900" b="1" dirty="0">
                <a:solidFill>
                  <a:srgbClr val="CEA60D"/>
                </a:solidFill>
                <a:latin typeface="+mj-lt"/>
                <a:ea typeface="+mj-ea"/>
                <a:cs typeface="+mj-cs"/>
              </a:rPr>
              <a:t>A hirdetményellenőrzés egyes kérdései</a:t>
            </a:r>
          </a:p>
          <a:p>
            <a:pPr algn="ctr"/>
            <a:r>
              <a:rPr lang="hu-HU" sz="2900" b="1" dirty="0">
                <a:solidFill>
                  <a:srgbClr val="CEA60D"/>
                </a:solidFill>
                <a:latin typeface="+mj-lt"/>
                <a:ea typeface="+mj-ea"/>
                <a:cs typeface="+mj-cs"/>
              </a:rPr>
              <a:t>dr. Berethalmi András</a:t>
            </a:r>
          </a:p>
          <a:p>
            <a:pPr algn="ctr"/>
            <a:r>
              <a:rPr lang="hu-HU" sz="2900" b="1" dirty="0">
                <a:solidFill>
                  <a:srgbClr val="CEA60D"/>
                </a:solidFill>
                <a:latin typeface="+mj-lt"/>
                <a:ea typeface="+mj-ea"/>
                <a:cs typeface="+mj-cs"/>
              </a:rPr>
              <a:t>Közbeszerzési Hatóság</a:t>
            </a:r>
          </a:p>
          <a:p>
            <a:pPr algn="ctr"/>
            <a:r>
              <a:rPr lang="hu-HU" sz="2900" b="1" dirty="0">
                <a:solidFill>
                  <a:srgbClr val="CEA60D"/>
                </a:solidFill>
                <a:latin typeface="+mj-lt"/>
                <a:ea typeface="+mj-ea"/>
                <a:cs typeface="+mj-cs"/>
              </a:rPr>
              <a:t>2019. május 3.</a:t>
            </a:r>
          </a:p>
          <a:p>
            <a:pPr algn="ctr"/>
            <a:endParaRPr lang="hu-HU" sz="2900" dirty="0">
              <a:latin typeface="+mj-lt"/>
            </a:endParaRPr>
          </a:p>
          <a:p>
            <a:pPr algn="ctr"/>
            <a:endParaRPr lang="hu-HU" sz="2000" b="1" dirty="0">
              <a:solidFill>
                <a:srgbClr val="CEA60D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67691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 hirdetményellenőrzés egyes kérdései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4200" b="1" baseline="30000" dirty="0">
                <a:solidFill>
                  <a:srgbClr val="93C44F"/>
                </a:solidFill>
                <a:latin typeface="+mj-lt"/>
                <a:ea typeface="Book Antiqua" charset="0"/>
                <a:cs typeface="Book Antiqua" charset="0"/>
              </a:rPr>
              <a:t>1. JOGALAP ELLENŐRZÉSE HIRDETMÉNYEK ESETÉBEN</a:t>
            </a:r>
          </a:p>
          <a:p>
            <a:pPr>
              <a:lnSpc>
                <a:spcPts val="1800"/>
              </a:lnSpc>
              <a:buAutoNum type="alphaLcParenR"/>
            </a:pPr>
            <a:r>
              <a:rPr lang="hu-HU" sz="1500" u="sng" dirty="0">
                <a:latin typeface="+mj-lt"/>
              </a:rPr>
              <a:t>Eljárást megindító felhívások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1500" dirty="0">
                <a:latin typeface="+mj-lt"/>
              </a:rPr>
              <a:t>	- gyorsított eljárások (kivételesen indokolt, sürgős esetben)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1500" dirty="0">
                <a:latin typeface="+mj-lt"/>
              </a:rPr>
              <a:t>	- a Kbt. 3. melléklete szerinti eljárások (eljárás / hirdetmény megfelelősége)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1500" dirty="0">
                <a:latin typeface="+mj-lt"/>
              </a:rPr>
              <a:t>	- koncesszió: hasznosításhoz kapcsolódó működési kockázat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1500" dirty="0">
                <a:latin typeface="+mj-lt"/>
              </a:rPr>
              <a:t>b)   </a:t>
            </a:r>
            <a:r>
              <a:rPr lang="hu-HU" sz="1500" u="sng" dirty="0">
                <a:latin typeface="+mj-lt"/>
              </a:rPr>
              <a:t>Korrigendumok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1500" dirty="0">
                <a:latin typeface="+mj-lt"/>
              </a:rPr>
              <a:t>	- módosítás nem eredményezhet olyan jelentőségű módosítást, amely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1500" dirty="0">
                <a:latin typeface="+mj-lt"/>
              </a:rPr>
              <a:t>	- alapvetően befolyásolhatta volna a gazdasági szereplők eljárásban való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1500" dirty="0">
                <a:latin typeface="+mj-lt"/>
              </a:rPr>
              <a:t>	- részvételére vonatkozó döntését</a:t>
            </a:r>
          </a:p>
          <a:p>
            <a:pPr>
              <a:lnSpc>
                <a:spcPts val="1800"/>
              </a:lnSpc>
              <a:buAutoNum type="alphaLcParenR" startAt="3"/>
            </a:pPr>
            <a:r>
              <a:rPr lang="hu-HU" sz="1500" u="sng" dirty="0">
                <a:latin typeface="+mj-lt"/>
              </a:rPr>
              <a:t>Eljárás eredményéről szóló tájékoztatók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1500" dirty="0">
                <a:latin typeface="+mj-lt"/>
              </a:rPr>
              <a:t>	- a Kbt. 114. § (8) bekezdést ajánlatkérő alkalmazta-e</a:t>
            </a:r>
          </a:p>
          <a:p>
            <a:pPr>
              <a:lnSpc>
                <a:spcPts val="1800"/>
              </a:lnSpc>
              <a:buAutoNum type="alphaLcParenR" startAt="4"/>
            </a:pPr>
            <a:r>
              <a:rPr lang="hu-HU" sz="1500" u="sng" dirty="0">
                <a:latin typeface="+mj-lt"/>
              </a:rPr>
              <a:t>Szerződés módosításáról szóló tájékoztatók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1500" dirty="0">
                <a:latin typeface="+mj-lt"/>
              </a:rPr>
              <a:t>	- a Kbt. 141. §-</a:t>
            </a:r>
            <a:r>
              <a:rPr lang="hu-HU" sz="1500" dirty="0" err="1">
                <a:latin typeface="+mj-lt"/>
              </a:rPr>
              <a:t>nak</a:t>
            </a:r>
            <a:r>
              <a:rPr lang="hu-HU" sz="1500" dirty="0">
                <a:latin typeface="+mj-lt"/>
              </a:rPr>
              <a:t> való megfelelőség vizsgálata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04661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 hirdetményellenőrzés egyes kérdései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hu-HU" sz="14400" b="1" baseline="30000" dirty="0">
                <a:solidFill>
                  <a:srgbClr val="93C44F"/>
                </a:solidFill>
                <a:latin typeface="+mj-lt"/>
                <a:ea typeface="Book Antiqua" charset="0"/>
                <a:cs typeface="Book Antiqua" charset="0"/>
              </a:rPr>
              <a:t>2. JOGSZERŰSÉG ELLENŐRZÉSE HIRDETMÉNYEK ESETÉBEN </a:t>
            </a:r>
          </a:p>
          <a:p>
            <a:pPr marL="0" indent="0">
              <a:buNone/>
            </a:pPr>
            <a:r>
              <a:rPr lang="hu-HU" sz="6000" dirty="0">
                <a:latin typeface="+mj-lt"/>
              </a:rPr>
              <a:t>a) 	</a:t>
            </a:r>
            <a:r>
              <a:rPr lang="hu-HU" sz="6000" u="sng" dirty="0">
                <a:latin typeface="+mj-lt"/>
              </a:rPr>
              <a:t>Eljárást megindító felhívások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6000" dirty="0">
                <a:latin typeface="+mj-lt"/>
              </a:rPr>
              <a:t>	- a beszerzés tárgya és mennyisége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6000" dirty="0">
                <a:latin typeface="+mj-lt"/>
              </a:rPr>
              <a:t>		-- CPV-kód összhangja a tárggyal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6000" dirty="0">
                <a:latin typeface="+mj-lt"/>
              </a:rPr>
              <a:t>		-- közbeszerzés mennyisége és opcionális része nem teljes körű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6000" dirty="0">
                <a:latin typeface="+mj-lt"/>
              </a:rPr>
              <a:t>		-- „bújtatott” szerződések, mesterséges egyesítés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6000" dirty="0">
                <a:latin typeface="+mj-lt"/>
              </a:rPr>
              <a:t>	- értékelési szempontok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6000" dirty="0">
                <a:latin typeface="+mj-lt"/>
              </a:rPr>
              <a:t>		-- nem lehetnek szubjektívek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6000" dirty="0">
                <a:latin typeface="+mj-lt"/>
              </a:rPr>
              <a:t>		-- abszolút értékelés nem javasolt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6000" dirty="0">
                <a:latin typeface="+mj-lt"/>
              </a:rPr>
              <a:t>		-- ár szempont költség elemként alkalmazva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6000" dirty="0">
                <a:latin typeface="+mj-lt"/>
              </a:rPr>
              <a:t>	- alkalmasság előírása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6000" dirty="0">
                <a:latin typeface="+mj-lt"/>
              </a:rPr>
              <a:t>		-- normatív alkalmasság,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6000" dirty="0">
                <a:latin typeface="+mj-lt"/>
              </a:rPr>
              <a:t>		-- szerződések száma, típusa,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6000" dirty="0">
                <a:latin typeface="+mj-lt"/>
              </a:rPr>
              <a:t>		-- közbeszerzés tárgyán való túlterjeszkedés, vagy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6000" dirty="0">
                <a:latin typeface="+mj-lt"/>
              </a:rPr>
              <a:t>		-- a tárgyhoz való indokolatlan szűkítés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6000" dirty="0">
                <a:latin typeface="+mj-lt"/>
              </a:rPr>
              <a:t>		-- szakemberek szűk körű meghatározása</a:t>
            </a:r>
          </a:p>
        </p:txBody>
      </p:sp>
    </p:spTree>
    <p:extLst>
      <p:ext uri="{BB962C8B-B14F-4D97-AF65-F5344CB8AC3E}">
        <p14:creationId xmlns:p14="http://schemas.microsoft.com/office/powerpoint/2010/main" val="2517707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 hirdetményellenőrzés egyes kérdései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hu-HU" sz="14400" b="1" i="1" baseline="30000" dirty="0">
                <a:solidFill>
                  <a:srgbClr val="93C44F"/>
                </a:solidFill>
                <a:latin typeface="+mj-lt"/>
                <a:ea typeface="Book Antiqua" charset="0"/>
                <a:cs typeface="Book Antiqua" charset="0"/>
              </a:rPr>
              <a:t>2. JOGSZERŰSÉG ELLENŐRZÉSE HIRDETMÉNYEK ESETÉBEN</a:t>
            </a:r>
            <a:r>
              <a:rPr lang="hu-HU" sz="14400" b="1" baseline="30000" dirty="0">
                <a:solidFill>
                  <a:srgbClr val="93C44F"/>
                </a:solidFill>
                <a:latin typeface="+mj-lt"/>
                <a:ea typeface="Book Antiqua" charset="0"/>
                <a:cs typeface="Book Antiqua" charset="0"/>
              </a:rPr>
              <a:t> </a:t>
            </a:r>
          </a:p>
          <a:p>
            <a:pPr marL="0" indent="0">
              <a:buNone/>
            </a:pPr>
            <a:r>
              <a:rPr lang="hu-HU" sz="6000" dirty="0">
                <a:latin typeface="+mj-lt"/>
              </a:rPr>
              <a:t>b) 	</a:t>
            </a:r>
            <a:r>
              <a:rPr lang="hu-HU" sz="6000" u="sng" dirty="0">
                <a:latin typeface="+mj-lt"/>
              </a:rPr>
              <a:t> Korrigendumok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6000" dirty="0">
                <a:latin typeface="+mj-lt"/>
              </a:rPr>
              <a:t>	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6000" dirty="0">
                <a:latin typeface="+mj-lt"/>
              </a:rPr>
              <a:t>	- a hirdetmény feladása az ajánlattételi határidő lejárta előtt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6000" dirty="0">
                <a:latin typeface="+mj-lt"/>
              </a:rPr>
              <a:t>	- EKR üzemzavar miatti határidőhosszabbítás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6000" dirty="0">
                <a:latin typeface="+mj-lt"/>
              </a:rPr>
              <a:t>	- új határidő: TED-en történő várható közzétételt figyelembe véve</a:t>
            </a:r>
          </a:p>
          <a:p>
            <a:pPr marL="0" indent="0">
              <a:lnSpc>
                <a:spcPts val="1800"/>
              </a:lnSpc>
              <a:buNone/>
            </a:pPr>
            <a:endParaRPr lang="hu-HU" sz="6000" dirty="0">
              <a:latin typeface="+mj-lt"/>
            </a:endParaRPr>
          </a:p>
          <a:p>
            <a:pPr marL="0" indent="0">
              <a:lnSpc>
                <a:spcPts val="1800"/>
              </a:lnSpc>
              <a:buNone/>
            </a:pPr>
            <a:r>
              <a:rPr lang="hu-HU" sz="6000" dirty="0">
                <a:latin typeface="+mj-lt"/>
              </a:rPr>
              <a:t>c) 	</a:t>
            </a:r>
            <a:r>
              <a:rPr lang="hu-HU" sz="6000" u="sng" dirty="0">
                <a:latin typeface="+mj-lt"/>
              </a:rPr>
              <a:t>Eljárás eredményéről szóló tájékoztatók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6000" dirty="0">
                <a:latin typeface="+mj-lt"/>
              </a:rPr>
              <a:t>	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6000" dirty="0">
                <a:latin typeface="+mj-lt"/>
              </a:rPr>
              <a:t>	- szerződéskötést követő 10 munkanapon belül került megküldésre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6000" dirty="0">
                <a:latin typeface="+mj-lt"/>
              </a:rPr>
              <a:t>	- indokolatlan eredménytelenség</a:t>
            </a:r>
          </a:p>
          <a:p>
            <a:pPr marL="0" indent="0">
              <a:lnSpc>
                <a:spcPts val="1800"/>
              </a:lnSpc>
              <a:buNone/>
            </a:pPr>
            <a:endParaRPr lang="hu-HU" sz="6000" dirty="0">
              <a:latin typeface="+mj-lt"/>
            </a:endParaRPr>
          </a:p>
          <a:p>
            <a:pPr marL="0" indent="0">
              <a:lnSpc>
                <a:spcPts val="1800"/>
              </a:lnSpc>
              <a:buNone/>
            </a:pPr>
            <a:r>
              <a:rPr lang="hu-HU" sz="6000" dirty="0">
                <a:latin typeface="+mj-lt"/>
              </a:rPr>
              <a:t>d) 	</a:t>
            </a:r>
            <a:r>
              <a:rPr lang="hu-HU" sz="6000" u="sng" dirty="0">
                <a:latin typeface="+mj-lt"/>
              </a:rPr>
              <a:t>Szerződés módosításáról szóló tájékoztatók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6000" dirty="0">
                <a:latin typeface="+mj-lt"/>
              </a:rPr>
              <a:t>	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6000" dirty="0">
                <a:latin typeface="+mj-lt"/>
              </a:rPr>
              <a:t>	- szerződéskötést követő 15 munkanapon belül került megküldésre</a:t>
            </a:r>
          </a:p>
          <a:p>
            <a:pPr marL="0" indent="0">
              <a:lnSpc>
                <a:spcPts val="1800"/>
              </a:lnSpc>
              <a:buNone/>
            </a:pPr>
            <a:r>
              <a:rPr lang="hu-HU" sz="6000" dirty="0">
                <a:latin typeface="+mj-lt"/>
              </a:rPr>
              <a:t>	- az eljárás eredményéről szóló tájékoztató adataitól eltérő adatok</a:t>
            </a:r>
          </a:p>
        </p:txBody>
      </p:sp>
    </p:spTree>
    <p:extLst>
      <p:ext uri="{BB962C8B-B14F-4D97-AF65-F5344CB8AC3E}">
        <p14:creationId xmlns:p14="http://schemas.microsoft.com/office/powerpoint/2010/main" val="3737660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 hirdetményellenőrzés egyes kérdései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2852935"/>
            <a:ext cx="8229600" cy="216024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sz="3600" b="1" dirty="0">
              <a:latin typeface="Book Antiqua" pitchFamily="18" charset="0"/>
            </a:endParaRPr>
          </a:p>
          <a:p>
            <a:pPr marL="0" indent="0" algn="ctr">
              <a:buNone/>
            </a:pPr>
            <a:r>
              <a:rPr lang="hu-HU" sz="4000" b="1" dirty="0">
                <a:solidFill>
                  <a:srgbClr val="CEA60D"/>
                </a:solidFill>
                <a:latin typeface="+mj-lt"/>
                <a:ea typeface="+mj-ea"/>
                <a:cs typeface="+mj-cs"/>
              </a:rPr>
              <a:t>Köszönöm megtisztelő figyelmüket!</a:t>
            </a:r>
            <a:endParaRPr lang="en-US" sz="4000" b="1" dirty="0">
              <a:solidFill>
                <a:srgbClr val="CEA60D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hu-HU" sz="3600" b="1" baseline="30000" dirty="0">
              <a:solidFill>
                <a:srgbClr val="93C44F"/>
              </a:solidFill>
              <a:latin typeface="Book Antiqua" panose="02040602050305030304" pitchFamily="18" charset="0"/>
              <a:ea typeface="Book Antiqua" charset="0"/>
              <a:cs typeface="Book Antiqu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431936"/>
      </p:ext>
    </p:extLst>
  </p:cSld>
  <p:clrMapOvr>
    <a:masterClrMapping/>
  </p:clrMapOvr>
</p:sld>
</file>

<file path=ppt/theme/theme1.xml><?xml version="1.0" encoding="utf-8"?>
<a:theme xmlns:a="http://schemas.openxmlformats.org/drawingml/2006/main" name="nke_kozponti_prezi_template_fin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KE">
      <a:majorFont>
        <a:latin typeface="Optima HU Bd"/>
        <a:ea typeface=""/>
        <a:cs typeface=""/>
      </a:majorFont>
      <a:minorFont>
        <a:latin typeface="Optima HU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yéni tervezé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NKE_prezentacio_alap minta</Template>
  <TotalTime>32</TotalTime>
  <Words>77</Words>
  <Application>Microsoft Office PowerPoint</Application>
  <PresentationFormat>Diavetítés a képernyőre (4:3 oldalarány)</PresentationFormat>
  <Paragraphs>59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2</vt:i4>
      </vt:variant>
      <vt:variant>
        <vt:lpstr>Diacímek</vt:lpstr>
      </vt:variant>
      <vt:variant>
        <vt:i4>5</vt:i4>
      </vt:variant>
    </vt:vector>
  </HeadingPairs>
  <TitlesOfParts>
    <vt:vector size="13" baseType="lpstr">
      <vt:lpstr>Arial</vt:lpstr>
      <vt:lpstr>Book Antiqua</vt:lpstr>
      <vt:lpstr>Calibri</vt:lpstr>
      <vt:lpstr>Calibri Light</vt:lpstr>
      <vt:lpstr>Optima HU Bd</vt:lpstr>
      <vt:lpstr>Optima HU Rg</vt:lpstr>
      <vt:lpstr>nke_kozponti_prezi_template_final</vt:lpstr>
      <vt:lpstr>Egyéni tervezés</vt:lpstr>
      <vt:lpstr>Közbeszerzési Szakmai Napok </vt:lpstr>
      <vt:lpstr>A hirdetményellenőrzés egyes kérdései</vt:lpstr>
      <vt:lpstr>A hirdetményellenőrzés egyes kérdései</vt:lpstr>
      <vt:lpstr>A hirdetményellenőrzés egyes kérdései</vt:lpstr>
      <vt:lpstr>A hirdetményellenőrzés egyes kérdései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Horváth Mónika Magdolna</dc:creator>
  <cp:lastModifiedBy>Berethalmi András</cp:lastModifiedBy>
  <cp:revision>8</cp:revision>
  <dcterms:created xsi:type="dcterms:W3CDTF">2018-09-06T12:19:47Z</dcterms:created>
  <dcterms:modified xsi:type="dcterms:W3CDTF">2019-05-02T12:17:27Z</dcterms:modified>
</cp:coreProperties>
</file>